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6" r:id="rId11"/>
    <p:sldId id="265" r:id="rId12"/>
    <p:sldId id="270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  <a:srgbClr val="CDCDCD"/>
    <a:srgbClr val="180AD0"/>
    <a:srgbClr val="DFE406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DF19-4C46-4D33-8D80-737BECAF91C5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CF6-8E2C-43AC-A0DB-AC8A1EBA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0159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DF19-4C46-4D33-8D80-737BECAF91C5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CF6-8E2C-43AC-A0DB-AC8A1EBA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2650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DF19-4C46-4D33-8D80-737BECAF91C5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CF6-8E2C-43AC-A0DB-AC8A1EBA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6687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DF19-4C46-4D33-8D80-737BECAF91C5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CF6-8E2C-43AC-A0DB-AC8A1EBA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85215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DF19-4C46-4D33-8D80-737BECAF91C5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CF6-8E2C-43AC-A0DB-AC8A1EBA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007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DF19-4C46-4D33-8D80-737BECAF91C5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CF6-8E2C-43AC-A0DB-AC8A1EBA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630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DF19-4C46-4D33-8D80-737BECAF91C5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CF6-8E2C-43AC-A0DB-AC8A1EBA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129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DF19-4C46-4D33-8D80-737BECAF91C5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CF6-8E2C-43AC-A0DB-AC8A1EBA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324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DF19-4C46-4D33-8D80-737BECAF91C5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CF6-8E2C-43AC-A0DB-AC8A1EBA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5471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DF19-4C46-4D33-8D80-737BECAF91C5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CF6-8E2C-43AC-A0DB-AC8A1EBA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4368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3DF19-4C46-4D33-8D80-737BECAF91C5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F01CF6-8E2C-43AC-A0DB-AC8A1EBA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7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B3DF19-4C46-4D33-8D80-737BECAF91C5}" type="datetimeFigureOut">
              <a:rPr lang="ru-RU" smtClean="0"/>
              <a:t>02.12.2011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F01CF6-8E2C-43AC-A0DB-AC8A1EBA67C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7271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embrana.ru/" TargetMode="External"/><Relationship Id="rId2" Type="http://schemas.openxmlformats.org/officeDocument/2006/relationships/hyperlink" Target="http://www.natur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google.com/" TargetMode="External"/><Relationship Id="rId4" Type="http://schemas.openxmlformats.org/officeDocument/2006/relationships/hyperlink" Target="http://www.nanonewsnet.ru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999109"/>
            <a:ext cx="4469107" cy="4843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60648"/>
            <a:ext cx="9144000" cy="147002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Биокомпьютеры </a:t>
            </a:r>
            <a:b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(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DNA</a:t>
            </a:r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(</a:t>
            </a:r>
            <a:r>
              <a:rPr lang="en-US" sz="5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DeoxyriboNucleic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Acid</a:t>
            </a:r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computing</a:t>
            </a:r>
            <a:r>
              <a:rPr lang="ru-RU" sz="5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)</a:t>
            </a:r>
            <a:endParaRPr lang="ru-RU" sz="5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535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48680"/>
            <a:ext cx="8324850" cy="300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990"/>
            <a:ext cx="8229600" cy="792088"/>
          </a:xfrm>
        </p:spPr>
        <p:txBody>
          <a:bodyPr>
            <a:normAutofit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Логические схемы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1" y="3501008"/>
            <a:ext cx="6171755" cy="3096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52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Последние достижения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29" y="917726"/>
            <a:ext cx="4283859" cy="31593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013760" y="917726"/>
            <a:ext cx="395072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2011 год </a:t>
            </a:r>
            <a:r>
              <a:rPr lang="ru-RU" sz="2400" dirty="0" smtClean="0"/>
              <a:t>– </a:t>
            </a:r>
          </a:p>
          <a:p>
            <a:pPr algn="just"/>
            <a:r>
              <a:rPr lang="ru-RU" sz="2400" dirty="0" smtClean="0"/>
              <a:t>Эрик </a:t>
            </a:r>
            <a:r>
              <a:rPr lang="ru-RU" sz="2400" dirty="0" err="1" smtClean="0"/>
              <a:t>Уинфри</a:t>
            </a:r>
            <a:r>
              <a:rPr lang="ru-RU" sz="2400" dirty="0" smtClean="0"/>
              <a:t> и Лулу </a:t>
            </a:r>
            <a:r>
              <a:rPr lang="ru-RU" sz="2400" dirty="0" err="1" smtClean="0"/>
              <a:t>Цянь</a:t>
            </a:r>
            <a:r>
              <a:rPr lang="ru-RU" sz="2400" dirty="0" smtClean="0"/>
              <a:t> </a:t>
            </a:r>
            <a:r>
              <a:rPr lang="ru-RU" sz="2400" dirty="0"/>
              <a:t>(</a:t>
            </a:r>
            <a:r>
              <a:rPr lang="ru-RU" sz="2400" i="1" dirty="0" smtClean="0"/>
              <a:t>Калифорнийский технологический институт</a:t>
            </a:r>
            <a:r>
              <a:rPr lang="ru-RU" sz="2400" dirty="0" smtClean="0"/>
              <a:t>) – </a:t>
            </a:r>
          </a:p>
          <a:p>
            <a:pPr algn="just"/>
            <a:r>
              <a:rPr lang="ru-RU" sz="2400" dirty="0" smtClean="0"/>
              <a:t>наиболее продвинутый на сегодняшний день ДНК-компьютер</a:t>
            </a:r>
            <a:endParaRPr lang="ru-RU" sz="2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39290" y="4149080"/>
            <a:ext cx="853244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/>
              <a:t>Задача: </a:t>
            </a:r>
            <a:r>
              <a:rPr lang="ru-RU" sz="2400" dirty="0" smtClean="0"/>
              <a:t>Извлечение квадратного корня и округление ответа до ближайшего целого</a:t>
            </a:r>
          </a:p>
          <a:p>
            <a:pPr algn="just"/>
            <a:r>
              <a:rPr lang="ru-RU" sz="2400" b="1" dirty="0" smtClean="0"/>
              <a:t>Результат вычислений: </a:t>
            </a:r>
            <a:r>
              <a:rPr lang="ru-RU" sz="2400" dirty="0" smtClean="0"/>
              <a:t>цвета пробирок (из-за флуоресценции), которые преобразуются в бинарный код</a:t>
            </a:r>
          </a:p>
          <a:p>
            <a:pPr algn="just"/>
            <a:endParaRPr lang="ru-RU" sz="2000" spc="-50" dirty="0" smtClean="0"/>
          </a:p>
          <a:p>
            <a:pPr algn="just"/>
            <a:r>
              <a:rPr lang="ru-RU" sz="2400" spc="-50" dirty="0" smtClean="0"/>
              <a:t>Определение квадратного корня – лишь одна из возможных задач</a:t>
            </a:r>
            <a:endParaRPr lang="ru-RU" sz="2400" spc="-50" dirty="0"/>
          </a:p>
        </p:txBody>
      </p:sp>
    </p:spTree>
    <p:extLst>
      <p:ext uri="{BB962C8B-B14F-4D97-AF65-F5344CB8AC3E}">
        <p14:creationId xmlns:p14="http://schemas.microsoft.com/office/powerpoint/2010/main" val="36716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375128"/>
            <a:ext cx="3299117" cy="31869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06090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ДНК-оригами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79912" y="1124744"/>
            <a:ext cx="514806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Технология получения сложных двумерных структур из молекул </a:t>
            </a:r>
            <a:r>
              <a:rPr lang="ru-RU" sz="2400" dirty="0"/>
              <a:t>ДНК (</a:t>
            </a:r>
            <a:r>
              <a:rPr lang="ru-RU" sz="2400" i="1" dirty="0" smtClean="0"/>
              <a:t>Калифорнийский технологический институт, </a:t>
            </a:r>
            <a:r>
              <a:rPr lang="ru-RU" sz="2400" i="1" dirty="0"/>
              <a:t>США</a:t>
            </a:r>
            <a:r>
              <a:rPr lang="ru-RU" sz="2400" dirty="0" smtClean="0"/>
              <a:t>).</a:t>
            </a:r>
          </a:p>
          <a:p>
            <a:pPr algn="just"/>
            <a:r>
              <a:rPr lang="ru-RU" sz="2400" dirty="0" smtClean="0"/>
              <a:t>Технология получила название </a:t>
            </a:r>
            <a:r>
              <a:rPr lang="ru-RU" sz="2400" dirty="0" smtClean="0">
                <a:solidFill>
                  <a:srgbClr val="FF0000"/>
                </a:solidFill>
              </a:rPr>
              <a:t>ДНК-оригами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2857500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189" y="3779647"/>
            <a:ext cx="2933252" cy="266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13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63" y="404664"/>
            <a:ext cx="9119837" cy="720080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r>
              <a:rPr lang="en-US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S</a:t>
            </a:r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.</a:t>
            </a:r>
            <a:b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</a:br>
            <a:r>
              <a:rPr lang="ru-RU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Создание микросхем, имитирующих сигналы и обмен веществ в клетках</a:t>
            </a:r>
            <a:endParaRPr lang="ru-RU" sz="3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7490" y="1700808"/>
            <a:ext cx="872900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Исследователи </a:t>
            </a:r>
            <a:r>
              <a:rPr lang="ru-RU" sz="2400" dirty="0"/>
              <a:t>обратились к полузабытой аналоговой электронике. С её помощью экспериментаторы смоделировали </a:t>
            </a:r>
            <a:r>
              <a:rPr lang="ru-RU" sz="2400" b="1" dirty="0"/>
              <a:t>два типа взаимодействий между белками и ДНК</a:t>
            </a:r>
            <a:r>
              <a:rPr lang="ru-RU" sz="2400" dirty="0" smtClean="0"/>
              <a:t>.</a:t>
            </a:r>
            <a:endParaRPr lang="en-US" sz="2400" dirty="0" smtClean="0"/>
          </a:p>
        </p:txBody>
      </p:sp>
      <p:pic>
        <p:nvPicPr>
          <p:cNvPr id="11266" name="Picture 2" descr="http://www.nanonewsnet.ru/files/thumbs/2011/12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859" y="327046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671392" y="4221088"/>
            <a:ext cx="54726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Результат: </a:t>
            </a:r>
            <a:r>
              <a:rPr lang="ru-RU" sz="2400" dirty="0" smtClean="0"/>
              <a:t>Успешно смоделированы белковые процессы , происходящие внутри клетки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671392" y="327046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Используются </a:t>
            </a:r>
            <a:r>
              <a:rPr lang="ru-RU" sz="2400" b="1" dirty="0"/>
              <a:t>все</a:t>
            </a:r>
            <a:r>
              <a:rPr lang="ru-RU" sz="2400" dirty="0"/>
              <a:t> возможные состояния транзисторов</a:t>
            </a:r>
          </a:p>
        </p:txBody>
      </p:sp>
    </p:spTree>
    <p:extLst>
      <p:ext uri="{BB962C8B-B14F-4D97-AF65-F5344CB8AC3E}">
        <p14:creationId xmlns:p14="http://schemas.microsoft.com/office/powerpoint/2010/main" val="1097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ru-RU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Очень полезные источники</a:t>
            </a:r>
            <a:endParaRPr lang="ru-RU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00200"/>
            <a:ext cx="8856984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http://www.nature.com</a:t>
            </a:r>
            <a:r>
              <a:rPr lang="ru-RU" dirty="0" smtClean="0"/>
              <a:t> (</a:t>
            </a:r>
            <a:r>
              <a:rPr lang="ru-RU" dirty="0" err="1" smtClean="0"/>
              <a:t>забугорский</a:t>
            </a:r>
            <a:r>
              <a:rPr lang="ru-RU" dirty="0" smtClean="0"/>
              <a:t>)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www.membrana.ru</a:t>
            </a:r>
            <a:endParaRPr lang="ru-RU" dirty="0" smtClean="0"/>
          </a:p>
          <a:p>
            <a:r>
              <a:rPr lang="en-US" dirty="0" smtClean="0">
                <a:hlinkClick r:id="rId4"/>
              </a:rPr>
              <a:t>http://www.nanonewsnet.ru</a:t>
            </a:r>
            <a:r>
              <a:rPr lang="ru-RU" dirty="0" smtClean="0"/>
              <a:t> (наш, по сути переведенный и  сокращенный вариант 1-го источника, даже ссылки туда есть)</a:t>
            </a:r>
          </a:p>
          <a:p>
            <a:r>
              <a:rPr lang="en-US" dirty="0" smtClean="0">
                <a:hlinkClick r:id="rId5"/>
              </a:rPr>
              <a:t>https://www.google.com</a:t>
            </a:r>
            <a:r>
              <a:rPr lang="ru-RU" dirty="0" smtClean="0"/>
              <a:t> (</a:t>
            </a:r>
            <a:r>
              <a:rPr lang="ru-RU" dirty="0" err="1" smtClean="0"/>
              <a:t>лол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553029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DCD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9492" y="2204864"/>
            <a:ext cx="8229600" cy="114300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8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КОНЕЦ</a:t>
            </a:r>
            <a:endParaRPr lang="ru-RU" sz="8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3501008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86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3861049"/>
            <a:ext cx="8712968" cy="2376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	Слева - НЖМД объёмом 44 Мб 1980-х годов выпуска, и (справа) </a:t>
            </a:r>
            <a:r>
              <a:rPr lang="ru-RU" sz="2000" dirty="0" err="1" smtClean="0"/>
              <a:t>CompactFlash</a:t>
            </a:r>
            <a:r>
              <a:rPr lang="ru-RU" sz="2000" dirty="0" smtClean="0"/>
              <a:t> объёмом 2 Гб 2000-х годов выпуска.</a:t>
            </a:r>
          </a:p>
          <a:p>
            <a:pPr marL="0" indent="0" algn="just">
              <a:buNone/>
            </a:pPr>
            <a:r>
              <a:rPr lang="ru-RU" sz="2000" dirty="0" smtClean="0"/>
              <a:t>	Всего-то прошло 20 лет, а технологии так быстро меняются. Интересно, что будет через 20 лет? Одним из направлений (на ряду с нанотехнологиями и квантовыми компьютерами) будет </a:t>
            </a:r>
            <a:r>
              <a:rPr lang="ru-RU" sz="2000" b="1" dirty="0" smtClean="0">
                <a:solidFill>
                  <a:srgbClr val="FF0000"/>
                </a:solidFill>
              </a:rPr>
              <a:t>вычислительные устройства на основе ДНК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32656"/>
            <a:ext cx="4416491" cy="3312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73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836712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Что же такое биокомпьютер?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7249" y="1196753"/>
            <a:ext cx="8568952" cy="1656184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Биокомпьютер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r>
              <a:rPr lang="ru-RU" dirty="0" smtClean="0"/>
              <a:t>— компьютер, который функционирует как живой организм или содержит биологические компоненты.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140968"/>
            <a:ext cx="3143250" cy="331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3068960"/>
            <a:ext cx="496855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/>
              <a:t>В качестве вычислительных элементов используются </a:t>
            </a:r>
            <a:r>
              <a:rPr lang="ru-RU" sz="2800" b="1" dirty="0"/>
              <a:t>белки и нуклеиновые кислоты (ДНК)</a:t>
            </a:r>
            <a:r>
              <a:rPr lang="ru-RU" sz="2800" dirty="0"/>
              <a:t>, реагирующие друг с </a:t>
            </a:r>
            <a:r>
              <a:rPr lang="ru-RU" sz="2800" dirty="0" smtClean="0"/>
              <a:t>другом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97085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9202" y="0"/>
            <a:ext cx="8229600" cy="778098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Немного истории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2996952"/>
            <a:ext cx="1900211" cy="1368152"/>
          </a:xfrm>
        </p:spPr>
      </p:pic>
      <p:sp>
        <p:nvSpPr>
          <p:cNvPr id="5" name="Прямоугольник 4"/>
          <p:cNvSpPr/>
          <p:nvPr/>
        </p:nvSpPr>
        <p:spPr>
          <a:xfrm>
            <a:off x="155111" y="4149080"/>
            <a:ext cx="61029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1994 год – опыт Леонарда </a:t>
            </a:r>
            <a:r>
              <a:rPr lang="ru-RU" sz="2200" dirty="0" err="1" smtClean="0"/>
              <a:t>Адельмана</a:t>
            </a:r>
            <a:r>
              <a:rPr lang="ru-RU" sz="2200" dirty="0" smtClean="0"/>
              <a:t>: молекулы ДНК могут решать вычислительные задачи, которые трудоемки для традиционных компьютеров. </a:t>
            </a:r>
          </a:p>
          <a:p>
            <a:pPr algn="just"/>
            <a:r>
              <a:rPr lang="ru-RU" sz="2800" dirty="0" smtClean="0"/>
              <a:t>С 1994 года начинается история </a:t>
            </a:r>
            <a:r>
              <a:rPr lang="ru-RU" sz="2800" dirty="0" smtClean="0">
                <a:solidFill>
                  <a:srgbClr val="180AD0"/>
                </a:solidFill>
              </a:rPr>
              <a:t>ДНК-вычислений</a:t>
            </a:r>
            <a:endParaRPr lang="ru-RU" sz="28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870312"/>
            <a:ext cx="2370697" cy="1838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25252" y="764704"/>
            <a:ext cx="617494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b="1" dirty="0" smtClean="0">
                <a:solidFill>
                  <a:srgbClr val="3333FF"/>
                </a:solidFill>
              </a:rPr>
              <a:t>Подобие человека и машины</a:t>
            </a:r>
            <a:r>
              <a:rPr lang="ru-RU" sz="2200" b="1" dirty="0">
                <a:solidFill>
                  <a:srgbClr val="3333FF"/>
                </a:solidFill>
              </a:rPr>
              <a:t>:</a:t>
            </a:r>
            <a:r>
              <a:rPr lang="ru-RU" sz="2200" b="1" dirty="0" smtClean="0">
                <a:solidFill>
                  <a:srgbClr val="3333FF"/>
                </a:solidFill>
              </a:rPr>
              <a:t>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/>
              <a:t>Вычисление математических выражений,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/>
              <a:t>Вычисление логических операции, </a:t>
            </a:r>
          </a:p>
          <a:p>
            <a:pPr marL="285750" indent="-285750" algn="just">
              <a:buFont typeface="Arial" pitchFamily="34" charset="0"/>
              <a:buChar char="•"/>
            </a:pPr>
            <a:r>
              <a:rPr lang="ru-RU" sz="2200" dirty="0" smtClean="0"/>
              <a:t>Накопление данных ( числовых, текстовых, звуковых и художественно-графических)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5252" y="2924944"/>
            <a:ext cx="6192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>
                <a:solidFill>
                  <a:srgbClr val="3333FF"/>
                </a:solidFill>
              </a:rPr>
              <a:t>1966 год </a:t>
            </a:r>
            <a:r>
              <a:rPr lang="ru-RU" sz="2200" dirty="0" smtClean="0"/>
              <a:t>- книга Дж. фон Неймана «Теория самовоспроизводящихся автоматов»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4332981"/>
            <a:ext cx="1666522" cy="2309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5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dna.microbiologyguide.com/s/10002/pics/dnabase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80728"/>
            <a:ext cx="3752850" cy="5191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864096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Структура ДНК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455" y="2299231"/>
            <a:ext cx="2024545" cy="3501008"/>
          </a:xfrm>
        </p:spPr>
      </p:pic>
      <p:sp>
        <p:nvSpPr>
          <p:cNvPr id="6" name="Прямоугольник 5"/>
          <p:cNvSpPr/>
          <p:nvPr/>
        </p:nvSpPr>
        <p:spPr>
          <a:xfrm>
            <a:off x="3981737" y="1052736"/>
            <a:ext cx="5162263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dirty="0" smtClean="0"/>
              <a:t>Основа </a:t>
            </a:r>
            <a:r>
              <a:rPr lang="ru-RU" sz="2500" dirty="0"/>
              <a:t>ДНК </a:t>
            </a:r>
            <a:r>
              <a:rPr lang="ru-RU" sz="2500" dirty="0" smtClean="0"/>
              <a:t>- чередующиеся</a:t>
            </a:r>
            <a:r>
              <a:rPr lang="ru-RU" sz="2500" dirty="0"/>
              <a:t> </a:t>
            </a:r>
            <a:r>
              <a:rPr lang="ru-RU" sz="2500" dirty="0" smtClean="0"/>
              <a:t> </a:t>
            </a:r>
            <a:r>
              <a:rPr lang="ru-RU" sz="2500" dirty="0" smtClean="0">
                <a:solidFill>
                  <a:srgbClr val="180AD0"/>
                </a:solidFill>
              </a:rPr>
              <a:t>фосфаты</a:t>
            </a:r>
            <a:r>
              <a:rPr lang="ru-RU" sz="2500" dirty="0" smtClean="0"/>
              <a:t> и </a:t>
            </a:r>
            <a:r>
              <a:rPr lang="ru-RU" sz="2500" dirty="0" err="1" smtClean="0">
                <a:solidFill>
                  <a:srgbClr val="180AD0"/>
                </a:solidFill>
              </a:rPr>
              <a:t>дезоксирибоза</a:t>
            </a:r>
            <a:r>
              <a:rPr lang="ru-RU" sz="2500" dirty="0" smtClean="0">
                <a:solidFill>
                  <a:srgbClr val="180AD0"/>
                </a:solidFill>
              </a:rPr>
              <a:t> (сахара)</a:t>
            </a:r>
            <a:endParaRPr lang="ru-RU" sz="2500" dirty="0">
              <a:solidFill>
                <a:srgbClr val="180AD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395962" y="3212976"/>
            <a:ext cx="4608512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500" dirty="0" smtClean="0"/>
              <a:t>Двойная спираль </a:t>
            </a:r>
            <a:r>
              <a:rPr lang="ru-RU" sz="2500" dirty="0"/>
              <a:t>ДНК </a:t>
            </a:r>
            <a:r>
              <a:rPr lang="ru-RU" sz="2500" dirty="0" smtClean="0"/>
              <a:t>«держится» на </a:t>
            </a:r>
            <a:r>
              <a:rPr lang="ru-RU" sz="2500" b="1" dirty="0" smtClean="0">
                <a:solidFill>
                  <a:schemeClr val="bg1">
                    <a:lumMod val="65000"/>
                  </a:schemeClr>
                </a:solidFill>
              </a:rPr>
              <a:t>водородных связях</a:t>
            </a:r>
            <a:r>
              <a:rPr lang="ru-RU" sz="2500" dirty="0"/>
              <a:t> между </a:t>
            </a:r>
            <a:r>
              <a:rPr lang="ru-RU" sz="2500" dirty="0" smtClean="0"/>
              <a:t>нуклеотидами.</a:t>
            </a:r>
            <a:endParaRPr lang="ru-RU" sz="25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323954" y="5157192"/>
            <a:ext cx="534439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500" b="1" dirty="0" smtClean="0"/>
              <a:t>Состав нуклеотидов: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/>
              <a:t>пурины</a:t>
            </a:r>
            <a:r>
              <a:rPr lang="ru-RU" sz="2200" b="1" dirty="0" smtClean="0"/>
              <a:t> </a:t>
            </a:r>
            <a:r>
              <a:rPr lang="ru-RU" sz="2200" dirty="0" smtClean="0"/>
              <a:t>(</a:t>
            </a:r>
            <a:r>
              <a:rPr lang="ru-RU" sz="2200" dirty="0" err="1" smtClean="0">
                <a:solidFill>
                  <a:srgbClr val="00CC00"/>
                </a:solidFill>
              </a:rPr>
              <a:t>аденин</a:t>
            </a:r>
            <a:r>
              <a:rPr lang="ru-RU" sz="2200" dirty="0" smtClean="0">
                <a:solidFill>
                  <a:srgbClr val="00CC00"/>
                </a:solidFill>
              </a:rPr>
              <a:t> [A]</a:t>
            </a:r>
            <a:r>
              <a:rPr lang="ru-RU" sz="2200" dirty="0" smtClean="0"/>
              <a:t> и </a:t>
            </a:r>
            <a:r>
              <a:rPr lang="ru-RU" sz="2200" dirty="0" smtClean="0">
                <a:solidFill>
                  <a:srgbClr val="7030A0"/>
                </a:solidFill>
              </a:rPr>
              <a:t>гуанин [G]</a:t>
            </a:r>
            <a:r>
              <a:rPr lang="ru-RU" sz="2200" dirty="0" smtClean="0"/>
              <a:t>)</a:t>
            </a:r>
          </a:p>
          <a:p>
            <a:pPr marL="342900" indent="-342900" algn="just">
              <a:buFont typeface="Arial" pitchFamily="34" charset="0"/>
              <a:buChar char="•"/>
            </a:pPr>
            <a:r>
              <a:rPr lang="ru-RU" sz="2200" dirty="0" smtClean="0"/>
              <a:t>пиримидины (</a:t>
            </a:r>
            <a:r>
              <a:rPr lang="ru-RU" sz="2200" dirty="0" err="1" smtClean="0">
                <a:solidFill>
                  <a:srgbClr val="DFE406"/>
                </a:solidFill>
              </a:rPr>
              <a:t>цитозин</a:t>
            </a:r>
            <a:r>
              <a:rPr lang="ru-RU" sz="2200" dirty="0" smtClean="0">
                <a:solidFill>
                  <a:srgbClr val="DFE406"/>
                </a:solidFill>
              </a:rPr>
              <a:t> [C]</a:t>
            </a:r>
            <a:r>
              <a:rPr lang="ru-RU" sz="2200" dirty="0" smtClean="0"/>
              <a:t> и </a:t>
            </a:r>
            <a:r>
              <a:rPr lang="ru-RU" sz="2200" dirty="0" err="1" smtClean="0">
                <a:solidFill>
                  <a:srgbClr val="FF0000"/>
                </a:solidFill>
              </a:rPr>
              <a:t>тимин</a:t>
            </a:r>
            <a:r>
              <a:rPr lang="ru-RU" sz="2200" dirty="0" smtClean="0">
                <a:solidFill>
                  <a:srgbClr val="FF0000"/>
                </a:solidFill>
              </a:rPr>
              <a:t> [T]</a:t>
            </a:r>
            <a:r>
              <a:rPr lang="ru-RU" sz="2200" dirty="0" smtClean="0"/>
              <a:t>)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411504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990"/>
            <a:ext cx="8229600" cy="864096"/>
          </a:xfrm>
        </p:spPr>
        <p:txBody>
          <a:bodyPr>
            <a:normAutofit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«Процесс вычислений»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54833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/>
              <a:t>Общая </a:t>
            </a:r>
            <a:r>
              <a:rPr lang="ru-RU" sz="2000" dirty="0"/>
              <a:t>конструкция вычислительного модуля, использующий библиотеки  ДНК ферментов и субстратов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376363"/>
            <a:ext cx="9010650" cy="410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064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4624"/>
            <a:ext cx="9036496" cy="72008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Логические элементы на основе ДНК</a:t>
            </a:r>
            <a:endParaRPr lang="ru-RU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704" y="1988840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5585" y="2316232"/>
            <a:ext cx="568863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i="1" dirty="0" smtClean="0"/>
              <a:t>Американские исследователи </a:t>
            </a:r>
            <a:r>
              <a:rPr lang="ru-RU" sz="2000" dirty="0" smtClean="0"/>
              <a:t>попытались обойти эту проблему, </a:t>
            </a:r>
            <a:r>
              <a:rPr lang="ru-RU" sz="2000" i="1" dirty="0" smtClean="0"/>
              <a:t>сконструировав логические элементы на основе ДНК</a:t>
            </a:r>
            <a:r>
              <a:rPr lang="ru-RU" sz="2000" dirty="0" smtClean="0"/>
              <a:t>. Прежде всего, они создали элементы AND (и), OR (или) и XOR (исключающее или). </a:t>
            </a: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251520" y="836712"/>
            <a:ext cx="8640960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ru-RU" sz="2400" b="1" dirty="0" smtClean="0">
                <a:solidFill>
                  <a:srgbClr val="FF0000"/>
                </a:solidFill>
              </a:rPr>
              <a:t>Проблема: </a:t>
            </a:r>
            <a:r>
              <a:rPr lang="ru-RU" sz="2400" dirty="0" smtClean="0"/>
              <a:t>различная природа входящего и исходящего сигнала =</a:t>
            </a:r>
            <a:r>
              <a:rPr lang="en-US" sz="2400" dirty="0" smtClean="0"/>
              <a:t>&gt; </a:t>
            </a:r>
            <a:r>
              <a:rPr lang="ru-RU" sz="2400" dirty="0" smtClean="0"/>
              <a:t>невозможность объединения элементов друг с другом в сложную схему.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725144"/>
            <a:ext cx="785480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/>
              <a:t>На вход </a:t>
            </a:r>
            <a:r>
              <a:rPr lang="ru-RU" sz="2800" dirty="0"/>
              <a:t>подаются фрагменты ДНК (около 24 нуклеотидов длиной);</a:t>
            </a:r>
          </a:p>
          <a:p>
            <a:pPr algn="just"/>
            <a:r>
              <a:rPr lang="ru-RU" sz="2800" b="1" dirty="0"/>
              <a:t>На выходе </a:t>
            </a:r>
            <a:r>
              <a:rPr lang="ru-RU" sz="2800" dirty="0"/>
              <a:t>– </a:t>
            </a:r>
            <a:r>
              <a:rPr lang="ru-RU" sz="2800" dirty="0" err="1"/>
              <a:t>олигонуклеотиды</a:t>
            </a:r>
            <a:r>
              <a:rPr lang="ru-RU" sz="2800" dirty="0"/>
              <a:t> (тоже нуклеотиды)</a:t>
            </a:r>
          </a:p>
        </p:txBody>
      </p:sp>
    </p:spTree>
    <p:extLst>
      <p:ext uri="{BB962C8B-B14F-4D97-AF65-F5344CB8AC3E}">
        <p14:creationId xmlns:p14="http://schemas.microsoft.com/office/powerpoint/2010/main" val="13072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186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AND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52" y="1196752"/>
            <a:ext cx="5580112" cy="365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49664"/>
            <a:ext cx="3187700" cy="448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4851848"/>
            <a:ext cx="56886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rgbClr val="FF0000"/>
                </a:solidFill>
              </a:rPr>
              <a:t>Ферментная </a:t>
            </a:r>
            <a:r>
              <a:rPr lang="ru-RU" sz="2800" b="1" dirty="0" smtClean="0">
                <a:solidFill>
                  <a:srgbClr val="FF0000"/>
                </a:solidFill>
              </a:rPr>
              <a:t>логика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–</a:t>
            </a:r>
            <a:r>
              <a:rPr lang="ru-RU" sz="2800" dirty="0" smtClean="0"/>
              <a:t>логика, основанная на ферментах ДНК (части молекулы ДНК)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73082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en-US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OR, XOR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908720"/>
            <a:ext cx="5270722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356992"/>
            <a:ext cx="2990850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714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400</Words>
  <Application>Microsoft Office PowerPoint</Application>
  <PresentationFormat>Экран (4:3)</PresentationFormat>
  <Paragraphs>52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Биокомпьютеры  (DNA (DeoxyriboNucleic Acid) computing)</vt:lpstr>
      <vt:lpstr>Презентация PowerPoint</vt:lpstr>
      <vt:lpstr>Что же такое биокомпьютер?</vt:lpstr>
      <vt:lpstr>Немного истории</vt:lpstr>
      <vt:lpstr>Структура ДНК</vt:lpstr>
      <vt:lpstr>«Процесс вычислений»</vt:lpstr>
      <vt:lpstr>Логические элементы на основе ДНК</vt:lpstr>
      <vt:lpstr>AND</vt:lpstr>
      <vt:lpstr>OR, XOR</vt:lpstr>
      <vt:lpstr>Логические схемы</vt:lpstr>
      <vt:lpstr>Последние достижения</vt:lpstr>
      <vt:lpstr>ДНК-оригами</vt:lpstr>
      <vt:lpstr>P.S. Создание микросхем, имитирующих сигналы и обмен веществ в клетках</vt:lpstr>
      <vt:lpstr>Очень полезные источники</vt:lpstr>
      <vt:lpstr>КОНЕЦ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Биокомпьютеры (DNA computing)</dc:title>
  <dc:creator>VLADIMIR</dc:creator>
  <cp:lastModifiedBy>Yuri</cp:lastModifiedBy>
  <cp:revision>57</cp:revision>
  <dcterms:created xsi:type="dcterms:W3CDTF">2011-12-01T15:17:48Z</dcterms:created>
  <dcterms:modified xsi:type="dcterms:W3CDTF">2011-12-02T05:10:32Z</dcterms:modified>
</cp:coreProperties>
</file>